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8"/>
  </p:notesMasterIdLst>
  <p:sldIdLst>
    <p:sldId id="256" r:id="rId2"/>
    <p:sldId id="308" r:id="rId3"/>
    <p:sldId id="258" r:id="rId4"/>
    <p:sldId id="260" r:id="rId5"/>
    <p:sldId id="259" r:id="rId6"/>
    <p:sldId id="310" r:id="rId7"/>
    <p:sldId id="309" r:id="rId8"/>
    <p:sldId id="311" r:id="rId9"/>
    <p:sldId id="313" r:id="rId10"/>
    <p:sldId id="314" r:id="rId11"/>
    <p:sldId id="315" r:id="rId12"/>
    <p:sldId id="316" r:id="rId13"/>
    <p:sldId id="318" r:id="rId14"/>
    <p:sldId id="319" r:id="rId15"/>
    <p:sldId id="321" r:id="rId16"/>
    <p:sldId id="322" r:id="rId17"/>
    <p:sldId id="324" r:id="rId18"/>
    <p:sldId id="323" r:id="rId19"/>
    <p:sldId id="325" r:id="rId20"/>
    <p:sldId id="317" r:id="rId21"/>
    <p:sldId id="326" r:id="rId22"/>
    <p:sldId id="327" r:id="rId23"/>
    <p:sldId id="328" r:id="rId24"/>
    <p:sldId id="329" r:id="rId25"/>
    <p:sldId id="330" r:id="rId26"/>
    <p:sldId id="331" r:id="rId27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9"/>
      <p:bold r:id="rId30"/>
    </p:embeddedFont>
    <p:embeddedFont>
      <p:font typeface="Cambria Math" panose="02040503050406030204" pitchFamily="18" charset="0"/>
      <p:regular r:id="rId31"/>
    </p:embeddedFont>
    <p:embeddedFont>
      <p:font typeface="Darker Grotesque" pitchFamily="2" charset="0"/>
      <p:regular r:id="rId32"/>
      <p:bold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9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8AC6F-38D9-46B4-8238-27D36BA84928}">
  <a:tblStyle styleId="{A158AC6F-38D9-46B4-8238-27D36BA849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5" autoAdjust="0"/>
    <p:restoredTop sz="94628"/>
  </p:normalViewPr>
  <p:slideViewPr>
    <p:cSldViewPr snapToGrid="0">
      <p:cViewPr>
        <p:scale>
          <a:sx n="162" d="100"/>
          <a:sy n="162" d="100"/>
        </p:scale>
        <p:origin x="-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020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3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52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35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5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54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4278922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4278922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資料合併及分類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資料格式轉換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遺失值填補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KNN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ARIMA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補值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54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61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4307adf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4307adf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49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b4307adfa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b4307adfa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808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90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33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652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42789226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42789226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16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4307adf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4307adf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03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7cbf8a5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7cbf8a5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00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79dea7c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79dea7c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79dea7c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79dea7c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31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79dea7c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79dea7c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hab Therapy HealthCare Center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70700" y="1954025"/>
            <a:ext cx="58029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54350" y="3366775"/>
            <a:ext cx="463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2254350" y="2313125"/>
            <a:ext cx="4635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4800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Darker Grotesque"/>
              <a:buNone/>
              <a:defRPr sz="3000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">
    <p:bg>
      <p:bgPr>
        <a:solidFill>
          <a:schemeClr val="dk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835875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Darker Grotesque"/>
              <a:buNone/>
              <a:defRPr sz="6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Darker Grotesque"/>
              <a:buNone/>
              <a:defRPr sz="120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840480"/>
            <a:ext cx="31365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2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886150" y="1822375"/>
            <a:ext cx="35445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886150" y="2310975"/>
            <a:ext cx="35445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05388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805388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5664113" y="17373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5664113" y="2226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 hasCustomPrompt="1"/>
          </p:nvPr>
        </p:nvSpPr>
        <p:spPr>
          <a:xfrm>
            <a:off x="989450" y="16695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050" y="16749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1805388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05388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64113" y="32159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64113" y="368367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050" y="311952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671200" y="1362700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671200" y="1840516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671200" y="2444003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671200" y="2921819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5"/>
          </p:nvPr>
        </p:nvSpPr>
        <p:spPr>
          <a:xfrm>
            <a:off x="2671200" y="3525307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6"/>
          </p:nvPr>
        </p:nvSpPr>
        <p:spPr>
          <a:xfrm>
            <a:off x="2671200" y="4003122"/>
            <a:ext cx="46722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7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97436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530713" y="2329600"/>
            <a:ext cx="16539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194732" y="2992750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4"/>
          </p:nvPr>
        </p:nvSpPr>
        <p:spPr>
          <a:xfrm>
            <a:off x="3751082" y="3482125"/>
            <a:ext cx="1653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5403013" y="1840225"/>
            <a:ext cx="2766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6"/>
          </p:nvPr>
        </p:nvSpPr>
        <p:spPr>
          <a:xfrm>
            <a:off x="5959363" y="2329600"/>
            <a:ext cx="16539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9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Darker Grotesque"/>
              <a:buNone/>
              <a:defRPr sz="30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7909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2"/>
          </p:nvPr>
        </p:nvSpPr>
        <p:spPr>
          <a:xfrm>
            <a:off x="7909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3"/>
          </p:nvPr>
        </p:nvSpPr>
        <p:spPr>
          <a:xfrm>
            <a:off x="34846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4"/>
          </p:nvPr>
        </p:nvSpPr>
        <p:spPr>
          <a:xfrm>
            <a:off x="34846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5"/>
          </p:nvPr>
        </p:nvSpPr>
        <p:spPr>
          <a:xfrm>
            <a:off x="6178347" y="3145650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6"/>
          </p:nvPr>
        </p:nvSpPr>
        <p:spPr>
          <a:xfrm>
            <a:off x="6178347" y="3635025"/>
            <a:ext cx="21747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400">
                <a:solidFill>
                  <a:srgbClr val="32282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"/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9" r:id="rId6"/>
    <p:sldLayoutId id="2147483665" r:id="rId7"/>
    <p:sldLayoutId id="2147483666" r:id="rId8"/>
    <p:sldLayoutId id="2147483669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hdphoto" Target="../media/hdphoto2.wdp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26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344146" y="1562037"/>
            <a:ext cx="3356408" cy="1130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Air@IoT</a:t>
            </a:r>
            <a:endParaRPr dirty="0"/>
          </a:p>
        </p:txBody>
      </p:sp>
      <p:sp>
        <p:nvSpPr>
          <p:cNvPr id="192" name="Google Shape;192;p3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263611" y="1127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C40885A-3001-44B0-A7BE-7C0A5509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0786" r="10429" b="10648"/>
          <a:stretch/>
        </p:blipFill>
        <p:spPr>
          <a:xfrm>
            <a:off x="5700554" y="1590674"/>
            <a:ext cx="1268276" cy="1262024"/>
          </a:xfrm>
          <a:prstGeom prst="ellipse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A2AEF345-A62B-4F1C-A564-28CBAEC790CE}"/>
              </a:ext>
            </a:extLst>
          </p:cNvPr>
          <p:cNvSpPr txBox="1"/>
          <p:nvPr/>
        </p:nvSpPr>
        <p:spPr>
          <a:xfrm>
            <a:off x="3261184" y="3648320"/>
            <a:ext cx="428986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buClrTx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郭奕璋、王浤宇、劉佩萱、陳曉東、李姿慧、陳鐿壬</a:t>
            </a:r>
            <a:endParaRPr lang="zh-TW" altLang="en-US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6DF4F2FB-978E-47A9-9136-D59CF0739F61}"/>
              </a:ext>
            </a:extLst>
          </p:cNvPr>
          <p:cNvSpPr txBox="1"/>
          <p:nvPr/>
        </p:nvSpPr>
        <p:spPr>
          <a:xfrm>
            <a:off x="2254301" y="362371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第三組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8DEA1A-236D-7147-A88D-CF00C1627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4375">
                        <a14:foregroundMark x1="24750" y1="43125" x2="34000" y2="42125"/>
                        <a14:foregroundMark x1="37000" y1="44750" x2="37000" y2="44750"/>
                        <a14:foregroundMark x1="35750" y1="50500" x2="35750" y2="50500"/>
                        <a14:foregroundMark x1="59125" y1="48625" x2="59125" y2="48625"/>
                        <a14:foregroundMark x1="70625" y1="47000" x2="70625" y2="47000"/>
                        <a14:foregroundMark x1="88125" y1="54000" x2="88125" y2="54000"/>
                        <a14:foregroundMark x1="43375" y1="45250" x2="43375" y2="45250"/>
                        <a14:foregroundMark x1="43625" y1="46875" x2="42000" y2="52375"/>
                        <a14:foregroundMark x1="93625" y1="50250" x2="93625" y2="50250"/>
                        <a14:foregroundMark x1="94375" y1="51750" x2="94375" y2="51750"/>
                        <a14:foregroundMark x1="36875" y1="46125" x2="36875" y2="46125"/>
                        <a14:foregroundMark x1="36000" y1="51000" x2="36000" y2="51000"/>
                        <a14:foregroundMark x1="27625" y1="42125" x2="27625" y2="42125"/>
                        <a14:foregroundMark x1="28000" y1="47000" x2="28000" y2="4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5" y="-846481"/>
            <a:ext cx="2642982" cy="2478990"/>
          </a:xfrm>
          <a:prstGeom prst="rect">
            <a:avLst/>
          </a:prstGeom>
        </p:spPr>
      </p:pic>
      <p:sp>
        <p:nvSpPr>
          <p:cNvPr id="18" name="文本框 13">
            <a:extLst>
              <a:ext uri="{FF2B5EF4-FFF2-40B4-BE49-F238E27FC236}">
                <a16:creationId xmlns:a16="http://schemas.microsoft.com/office/drawing/2014/main" id="{0282568C-4351-0E4C-A717-1A743B72684D}"/>
              </a:ext>
            </a:extLst>
          </p:cNvPr>
          <p:cNvSpPr txBox="1"/>
          <p:nvPr/>
        </p:nvSpPr>
        <p:spPr>
          <a:xfrm>
            <a:off x="2363081" y="2872954"/>
            <a:ext cx="3318537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en-US" altLang="zh-TW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智慧應用開發實戰養成班 第一期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EA2D8D1B-2A81-B942-A9DD-59A63274D22A}"/>
              </a:ext>
            </a:extLst>
          </p:cNvPr>
          <p:cNvSpPr txBox="1"/>
          <p:nvPr/>
        </p:nvSpPr>
        <p:spPr>
          <a:xfrm>
            <a:off x="2242428" y="418488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buClrTx/>
              <a:defRPr/>
            </a:pPr>
            <a:r>
              <a:rPr lang="zh-TW" altLang="en-US" sz="1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指導老師</a:t>
            </a:r>
            <a:endParaRPr lang="zh-CN" altLang="en-US" sz="1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F7908237-5EB4-5745-89F3-C42E66D319BB}"/>
              </a:ext>
            </a:extLst>
          </p:cNvPr>
          <p:cNvSpPr txBox="1"/>
          <p:nvPr/>
        </p:nvSpPr>
        <p:spPr>
          <a:xfrm>
            <a:off x="3261184" y="4186204"/>
            <a:ext cx="428986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buClrTx/>
            </a:pPr>
            <a:r>
              <a:rPr lang="zh-TW" altLang="en-US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周志昂、郭惠民</a:t>
            </a:r>
            <a:endParaRPr lang="zh-TW" altLang="en-US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7270DFF-CBE0-6944-B1BD-4D80D298A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068" y="4131412"/>
            <a:ext cx="478377" cy="4783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2F4940B-BB95-1344-B0B8-1A5D92AA0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068" y="3508076"/>
            <a:ext cx="495587" cy="49558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2887313-3F66-9341-B39B-09D9DA1AD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5154" y="3728039"/>
            <a:ext cx="1484586" cy="14845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172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8779" y="1593299"/>
            <a:ext cx="1593426" cy="1593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E7C49-6F0D-44A1-BC81-11100515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01" y="147315"/>
            <a:ext cx="1528309" cy="15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3314085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E1A44ED-C5D3-4C65-87F3-C184CB4872A5}"/>
              </a:ext>
            </a:extLst>
          </p:cNvPr>
          <p:cNvGrpSpPr/>
          <p:nvPr/>
        </p:nvGrpSpPr>
        <p:grpSpPr>
          <a:xfrm>
            <a:off x="1256550" y="961800"/>
            <a:ext cx="6630900" cy="3219900"/>
            <a:chOff x="1256550" y="1374475"/>
            <a:chExt cx="6630900" cy="3219900"/>
          </a:xfrm>
        </p:grpSpPr>
        <p:cxnSp>
          <p:nvCxnSpPr>
            <p:cNvPr id="25" name="Google Shape;430;p50">
              <a:extLst>
                <a:ext uri="{FF2B5EF4-FFF2-40B4-BE49-F238E27FC236}">
                  <a16:creationId xmlns:a16="http://schemas.microsoft.com/office/drawing/2014/main" id="{BA4BB05B-01D1-4189-B142-85692516437B}"/>
                </a:ext>
              </a:extLst>
            </p:cNvPr>
            <p:cNvCxnSpPr/>
            <p:nvPr/>
          </p:nvCxnSpPr>
          <p:spPr>
            <a:xfrm>
              <a:off x="1256550" y="2984425"/>
              <a:ext cx="663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31;p50">
              <a:extLst>
                <a:ext uri="{FF2B5EF4-FFF2-40B4-BE49-F238E27FC236}">
                  <a16:creationId xmlns:a16="http://schemas.microsoft.com/office/drawing/2014/main" id="{79C30C43-E842-4061-BCA2-CB96A56CDFE0}"/>
                </a:ext>
              </a:extLst>
            </p:cNvPr>
            <p:cNvCxnSpPr/>
            <p:nvPr/>
          </p:nvCxnSpPr>
          <p:spPr>
            <a:xfrm>
              <a:off x="4569650" y="1374475"/>
              <a:ext cx="0" cy="321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2" name="圖形 41">
              <a:extLst>
                <a:ext uri="{FF2B5EF4-FFF2-40B4-BE49-F238E27FC236}">
                  <a16:creationId xmlns:a16="http://schemas.microsoft.com/office/drawing/2014/main" id="{98E493CC-7E4D-4E75-9788-8ECF7F11B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0261" y="2139244"/>
              <a:ext cx="2577138" cy="657434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503802C-7F78-4AF5-8C68-C4922F526978}"/>
                </a:ext>
              </a:extLst>
            </p:cNvPr>
            <p:cNvSpPr txBox="1"/>
            <p:nvPr/>
          </p:nvSpPr>
          <p:spPr>
            <a:xfrm>
              <a:off x="1737336" y="154548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空氣品質指標</a:t>
              </a:r>
              <a:endParaRPr kumimoji="0" lang="en-US" altLang="zh-TW" sz="18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EA576B0-BE86-4AF8-9B5D-57B3ACE58E9A}"/>
                </a:ext>
              </a:extLst>
            </p:cNvPr>
            <p:cNvSpPr txBox="1"/>
            <p:nvPr/>
          </p:nvSpPr>
          <p:spPr>
            <a:xfrm>
              <a:off x="5169412" y="1543058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氣象相關資料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F9B89E72-C14F-4F3A-92E6-23471DFCE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1645374" y="4046628"/>
              <a:ext cx="2486910" cy="360000"/>
            </a:xfrm>
            <a:prstGeom prst="rect">
              <a:avLst/>
            </a:prstGeom>
          </p:spPr>
        </p:pic>
        <p:pic>
          <p:nvPicPr>
            <p:cNvPr id="48" name="圖片 47" descr="一張含有 文字 的圖片&#10;&#10;自動產生的描述">
              <a:extLst>
                <a:ext uri="{FF2B5EF4-FFF2-40B4-BE49-F238E27FC236}">
                  <a16:creationId xmlns:a16="http://schemas.microsoft.com/office/drawing/2014/main" id="{AB95D780-0BEB-4B8D-970C-206F4D5CA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5336969" y="3681651"/>
              <a:ext cx="2022547" cy="648000"/>
            </a:xfrm>
            <a:prstGeom prst="rect">
              <a:avLst/>
            </a:prstGeom>
          </p:spPr>
        </p:pic>
        <p:pic>
          <p:nvPicPr>
            <p:cNvPr id="49" name="圖片 48" descr="一張含有 文字 的圖片&#10;&#10;自動產生的描述">
              <a:extLst>
                <a:ext uri="{FF2B5EF4-FFF2-40B4-BE49-F238E27FC236}">
                  <a16:creationId xmlns:a16="http://schemas.microsoft.com/office/drawing/2014/main" id="{CD178A5D-3CC5-48F9-9C65-021741446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4886586" y="2063483"/>
              <a:ext cx="2662177" cy="648000"/>
            </a:xfrm>
            <a:prstGeom prst="rect">
              <a:avLst/>
            </a:prstGeom>
          </p:spPr>
        </p:pic>
        <p:pic>
          <p:nvPicPr>
            <p:cNvPr id="52" name="圖片 51" descr="一張含有 文字 的圖片&#10;&#10;自動產生的描述">
              <a:extLst>
                <a:ext uri="{FF2B5EF4-FFF2-40B4-BE49-F238E27FC236}">
                  <a16:creationId xmlns:a16="http://schemas.microsoft.com/office/drawing/2014/main" id="{2426AC6A-7AF6-4ADE-80FA-B969B33B4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1868259" y="3600770"/>
              <a:ext cx="2041141" cy="360000"/>
            </a:xfrm>
            <a:prstGeom prst="rect">
              <a:avLst/>
            </a:prstGeom>
          </p:spPr>
        </p:pic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A150E0F8-413B-4E57-BDF9-755F868C2C31}"/>
                </a:ext>
              </a:extLst>
            </p:cNvPr>
            <p:cNvSpPr txBox="1"/>
            <p:nvPr/>
          </p:nvSpPr>
          <p:spPr>
            <a:xfrm>
              <a:off x="1737336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流行疾病資料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0D192A8-C88A-4710-A6FD-5744E638F3EE}"/>
                </a:ext>
              </a:extLst>
            </p:cNvPr>
            <p:cNvSpPr txBox="1"/>
            <p:nvPr/>
          </p:nvSpPr>
          <p:spPr>
            <a:xfrm>
              <a:off x="5169412" y="3138861"/>
              <a:ext cx="19242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zh-TW" altLang="en-US" sz="2000" b="1" u="sng" dirty="0">
                  <a:solidFill>
                    <a:srgbClr val="FFC167">
                      <a:lumMod val="50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好物推薦</a:t>
              </a:r>
              <a:r>
                <a:rPr kumimoji="0" lang="zh-TW" altLang="en-US" sz="2000" b="1" i="0" u="sng" strike="noStrike" kern="0" cap="none" spc="0" normalizeH="0" baseline="0" noProof="0" dirty="0">
                  <a:ln>
                    <a:noFill/>
                  </a:ln>
                  <a:solidFill>
                    <a:srgbClr val="FFC167">
                      <a:lumMod val="50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資料</a:t>
              </a:r>
              <a:endParaRPr kumimoji="0" lang="en-US" altLang="zh-TW" sz="2000" b="1" i="0" u="sng" strike="noStrike" kern="0" cap="none" spc="0" normalizeH="0" baseline="0" noProof="0" dirty="0">
                <a:ln>
                  <a:noFill/>
                </a:ln>
                <a:solidFill>
                  <a:srgbClr val="FFC167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31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450527" y="-442562"/>
            <a:ext cx="1250899" cy="213602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EBB8181-F58D-4EE4-A185-3CA9B5960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" y="1606280"/>
            <a:ext cx="4147200" cy="3168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TW" altLang="en-US" sz="1600" b="0" smtClean="0">
                                  <a:latin typeface="Cambria Math" panose="02040503050406030204" pitchFamily="18" charset="0"/>
                                </a:rPr>
                                <m:t>、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NO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 </a:t>
                          </a:r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b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6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altLang="zh-TW" sz="1600" b="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偵測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  <m:r>
                                <a:rPr lang="en-US" altLang="zh-TW" sz="1600" i="1" dirty="0" smtClean="0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oMath>
                          </a14:m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25">
                <a:extLst>
                  <a:ext uri="{FF2B5EF4-FFF2-40B4-BE49-F238E27FC236}">
                    <a16:creationId xmlns:a16="http://schemas.microsoft.com/office/drawing/2014/main" id="{4432B39E-84DA-423A-ACA7-D7A8E2B75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8638891"/>
                  </p:ext>
                </p:extLst>
              </p:nvPr>
            </p:nvGraphicFramePr>
            <p:xfrm>
              <a:off x="4462015" y="1250902"/>
              <a:ext cx="4544451" cy="3593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817">
                      <a:extLst>
                        <a:ext uri="{9D8B030D-6E8A-4147-A177-3AD203B41FA5}">
                          <a16:colId xmlns:a16="http://schemas.microsoft.com/office/drawing/2014/main" val="1735780926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00111131"/>
                        </a:ext>
                      </a:extLst>
                    </a:gridCol>
                    <a:gridCol w="1514817">
                      <a:extLst>
                        <a:ext uri="{9D8B030D-6E8A-4147-A177-3AD203B41FA5}">
                          <a16:colId xmlns:a16="http://schemas.microsoft.com/office/drawing/2014/main" val="4275383142"/>
                        </a:ext>
                      </a:extLst>
                    </a:gridCol>
                  </a:tblGrid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裝置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功能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價格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184599858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麵包板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搭試電路</a:t>
                          </a: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881656499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ESP32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開發板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182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85908419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MQ7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300000" r="-100402" b="-4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75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977301191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400000" r="-100402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600607612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MQ136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500000" r="-100402" b="-2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420</a:t>
                          </a: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2649606890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DHT11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溫度、濕度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3737597423"/>
                      </a:ext>
                    </a:extLst>
                  </a:tr>
                  <a:tr h="44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1" dirty="0">
                              <a:latin typeface="Darker Grotesque" panose="02020500000000000000" charset="0"/>
                              <a:ea typeface="微軟正黑體" panose="020B0604030504040204" pitchFamily="34" charset="-120"/>
                            </a:rPr>
                            <a:t>SHARP PM2.5</a:t>
                          </a:r>
                          <a:endParaRPr lang="zh-TW" altLang="en-US" sz="1600" b="1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60" marR="68560" marT="34280" marB="34280" anchor="ctr">
                        <a:blipFill>
                          <a:blip r:embed="rId4"/>
                          <a:stretch>
                            <a:fillRect l="-100000" t="-698649" r="-100402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Darker Grotesque" panose="02020500000000000000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zh-TW" altLang="en-US" sz="1600" dirty="0">
                            <a:latin typeface="Darker Grotesque" panose="02020500000000000000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60" marR="68560" marT="34280" marB="34280" anchor="ctr"/>
                    </a:tc>
                    <a:extLst>
                      <a:ext uri="{0D108BD9-81ED-4DB2-BD59-A6C34878D82A}">
                        <a16:rowId xmlns:a16="http://schemas.microsoft.com/office/drawing/2014/main" val="14151507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935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026400" y="950711"/>
            <a:ext cx="5091200" cy="3824351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226904" y="4624325"/>
            <a:ext cx="182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實驗室版</a:t>
            </a:r>
          </a:p>
        </p:txBody>
      </p:sp>
    </p:spTree>
    <p:extLst>
      <p:ext uri="{BB962C8B-B14F-4D97-AF65-F5344CB8AC3E}">
        <p14:creationId xmlns:p14="http://schemas.microsoft.com/office/powerpoint/2010/main" val="420792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 rot="10800000">
            <a:off x="0" y="4406626"/>
            <a:ext cx="1997049" cy="73687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5255979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空氣品質偵測器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電子用品 的圖片&#10;&#10;自動產生的描述">
            <a:extLst>
              <a:ext uri="{FF2B5EF4-FFF2-40B4-BE49-F238E27FC236}">
                <a16:creationId xmlns:a16="http://schemas.microsoft.com/office/drawing/2014/main" id="{A2839438-6E3C-4AE4-BC13-64836462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/>
          <a:stretch/>
        </p:blipFill>
        <p:spPr>
          <a:xfrm>
            <a:off x="2158073" y="946664"/>
            <a:ext cx="4601171" cy="3456256"/>
          </a:xfrm>
          <a:prstGeom prst="rect">
            <a:avLst/>
          </a:prstGeom>
        </p:spPr>
      </p:pic>
      <p:sp>
        <p:nvSpPr>
          <p:cNvPr id="232" name="Google Shape;232;p37"/>
          <p:cNvSpPr/>
          <p:nvPr/>
        </p:nvSpPr>
        <p:spPr>
          <a:xfrm rot="-5400000" flipH="1">
            <a:off x="7428538" y="-310935"/>
            <a:ext cx="1404515" cy="2026392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DA23C5-1768-4ABB-8782-191BCD6920E3}"/>
              </a:ext>
            </a:extLst>
          </p:cNvPr>
          <p:cNvSpPr txBox="1"/>
          <p:nvPr/>
        </p:nvSpPr>
        <p:spPr>
          <a:xfrm>
            <a:off x="409784" y="4620279"/>
            <a:ext cx="142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落地版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85E19B-4740-4F54-8561-5EBE74D7F652}"/>
              </a:ext>
            </a:extLst>
          </p:cNvPr>
          <p:cNvSpPr txBox="1"/>
          <p:nvPr/>
        </p:nvSpPr>
        <p:spPr>
          <a:xfrm>
            <a:off x="2055657" y="4513452"/>
            <a:ext cx="7088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可以偵測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PM2.5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，一分鐘偵測一次，並將資料回傳至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44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1BB99C6D-3AAA-4067-A758-947F800DA88B}"/>
              </a:ext>
            </a:extLst>
          </p:cNvPr>
          <p:cNvGrpSpPr/>
          <p:nvPr/>
        </p:nvGrpSpPr>
        <p:grpSpPr>
          <a:xfrm>
            <a:off x="601667" y="1622265"/>
            <a:ext cx="7826404" cy="2397405"/>
            <a:chOff x="601667" y="1622265"/>
            <a:chExt cx="7826404" cy="2397405"/>
          </a:xfrm>
        </p:grpSpPr>
        <p:cxnSp>
          <p:nvCxnSpPr>
            <p:cNvPr id="373" name="Google Shape;373;p48"/>
            <p:cNvCxnSpPr>
              <a:cxnSpLocks/>
              <a:stCxn id="380" idx="6"/>
              <a:endCxn id="375" idx="2"/>
            </p:cNvCxnSpPr>
            <p:nvPr/>
          </p:nvCxnSpPr>
          <p:spPr>
            <a:xfrm>
              <a:off x="1779467" y="2658639"/>
              <a:ext cx="1292619" cy="360502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48"/>
            <p:cNvCxnSpPr>
              <a:cxnSpLocks/>
              <a:stCxn id="382" idx="6"/>
              <a:endCxn id="384" idx="2"/>
            </p:cNvCxnSpPr>
            <p:nvPr/>
          </p:nvCxnSpPr>
          <p:spPr>
            <a:xfrm>
              <a:off x="5497086" y="2480047"/>
              <a:ext cx="1751725" cy="27340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48"/>
            <p:cNvCxnSpPr>
              <a:cxnSpLocks/>
              <a:stCxn id="382" idx="2"/>
              <a:endCxn id="375" idx="6"/>
            </p:cNvCxnSpPr>
            <p:nvPr/>
          </p:nvCxnSpPr>
          <p:spPr>
            <a:xfrm rot="10800000" flipV="1">
              <a:off x="3748886" y="2480047"/>
              <a:ext cx="1071400" cy="539094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0" name="Google Shape;380;p48"/>
            <p:cNvSpPr/>
            <p:nvPr/>
          </p:nvSpPr>
          <p:spPr>
            <a:xfrm>
              <a:off x="1102667" y="2320239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1247067" y="2446771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1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3072086" y="2680741"/>
              <a:ext cx="676800" cy="67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 txBox="1"/>
            <p:nvPr/>
          </p:nvSpPr>
          <p:spPr>
            <a:xfrm>
              <a:off x="3211285" y="2818447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2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4820286" y="2141647"/>
              <a:ext cx="676800" cy="67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4968286" y="2258439"/>
              <a:ext cx="39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3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7248811" y="2414388"/>
              <a:ext cx="678126" cy="6781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8"/>
            <p:cNvSpPr txBox="1"/>
            <p:nvPr/>
          </p:nvSpPr>
          <p:spPr>
            <a:xfrm>
              <a:off x="7345171" y="2516515"/>
              <a:ext cx="471740" cy="473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FFFFFF"/>
                  </a:solidFill>
                  <a:latin typeface="Darker Grotesque"/>
                  <a:ea typeface="Darker Grotesque"/>
                  <a:cs typeface="Darker Grotesque"/>
                  <a:sym typeface="Darker Grotesque"/>
                </a:rPr>
                <a:t>4</a:t>
              </a:r>
              <a:endParaRPr sz="2800" b="1" dirty="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389" name="Google Shape;389;p48"/>
            <p:cNvSpPr txBox="1"/>
            <p:nvPr/>
          </p:nvSpPr>
          <p:spPr>
            <a:xfrm>
              <a:off x="601667" y="1814591"/>
              <a:ext cx="1678800" cy="482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資料合併及分類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1" name="Google Shape;391;p48"/>
            <p:cNvSpPr txBox="1"/>
            <p:nvPr/>
          </p:nvSpPr>
          <p:spPr>
            <a:xfrm>
              <a:off x="2691553" y="3380970"/>
              <a:ext cx="1502240" cy="6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資料格式轉換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3" name="Google Shape;393;p48"/>
            <p:cNvSpPr txBox="1"/>
            <p:nvPr/>
          </p:nvSpPr>
          <p:spPr>
            <a:xfrm>
              <a:off x="3979661" y="1622265"/>
              <a:ext cx="2442153" cy="52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遺失值填補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(KNN 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補值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sp>
          <p:nvSpPr>
            <p:cNvPr id="395" name="Google Shape;395;p48"/>
            <p:cNvSpPr txBox="1"/>
            <p:nvPr/>
          </p:nvSpPr>
          <p:spPr>
            <a:xfrm>
              <a:off x="7044538" y="3048025"/>
              <a:ext cx="1383533" cy="582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ARIMA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補值</a:t>
              </a:r>
            </a:p>
          </p:txBody>
        </p:sp>
      </p:grpSp>
      <p:sp>
        <p:nvSpPr>
          <p:cNvPr id="398" name="Google Shape;398;p48"/>
          <p:cNvSpPr/>
          <p:nvPr/>
        </p:nvSpPr>
        <p:spPr>
          <a:xfrm>
            <a:off x="7044538" y="-638"/>
            <a:ext cx="2086973" cy="9480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8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89;p58">
            <a:extLst>
              <a:ext uri="{FF2B5EF4-FFF2-40B4-BE49-F238E27FC236}">
                <a16:creationId xmlns:a16="http://schemas.microsoft.com/office/drawing/2014/main" id="{647EE527-8A53-4589-9F17-8D24535954C2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25873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6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32265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2543019" y="2099473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4751300" y="1041444"/>
            <a:ext cx="2121300" cy="212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4"/>
          <p:cNvSpPr txBox="1">
            <a:spLocks noGrp="1"/>
          </p:cNvSpPr>
          <p:nvPr>
            <p:ph type="subTitle" idx="1"/>
          </p:nvPr>
        </p:nvSpPr>
        <p:spPr>
          <a:xfrm>
            <a:off x="602153" y="1777719"/>
            <a:ext cx="1562294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決策樹回歸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6" name="Google Shape;506;p54"/>
          <p:cNvSpPr txBox="1">
            <a:spLocks noGrp="1"/>
          </p:cNvSpPr>
          <p:nvPr>
            <p:ph type="subTitle" idx="3"/>
          </p:nvPr>
        </p:nvSpPr>
        <p:spPr>
          <a:xfrm>
            <a:off x="2669665" y="2648081"/>
            <a:ext cx="1890773" cy="115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支援向量回歸 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(SVR)</a:t>
            </a:r>
          </a:p>
        </p:txBody>
      </p:sp>
      <p:sp>
        <p:nvSpPr>
          <p:cNvPr id="510" name="Google Shape;510;p54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4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768B281F-8667-4006-8F05-68E1F3A2B399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7" name="Google Shape;501;p54">
            <a:extLst>
              <a:ext uri="{FF2B5EF4-FFF2-40B4-BE49-F238E27FC236}">
                <a16:creationId xmlns:a16="http://schemas.microsoft.com/office/drawing/2014/main" id="{1CF8445E-4783-4F52-BAA0-1884F10DFC8C}"/>
              </a:ext>
            </a:extLst>
          </p:cNvPr>
          <p:cNvSpPr/>
          <p:nvPr/>
        </p:nvSpPr>
        <p:spPr>
          <a:xfrm>
            <a:off x="6799246" y="2712731"/>
            <a:ext cx="2121300" cy="212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06;p54">
            <a:extLst>
              <a:ext uri="{FF2B5EF4-FFF2-40B4-BE49-F238E27FC236}">
                <a16:creationId xmlns:a16="http://schemas.microsoft.com/office/drawing/2014/main" id="{15D8F304-F7E9-4697-BB6C-67E66361FFB0}"/>
              </a:ext>
            </a:extLst>
          </p:cNvPr>
          <p:cNvSpPr txBox="1">
            <a:spLocks/>
          </p:cNvSpPr>
          <p:nvPr/>
        </p:nvSpPr>
        <p:spPr>
          <a:xfrm>
            <a:off x="6886665" y="3322338"/>
            <a:ext cx="2067558" cy="107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梯度增強樹迴歸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(GBRT)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Google Shape;504;p54">
            <a:extLst>
              <a:ext uri="{FF2B5EF4-FFF2-40B4-BE49-F238E27FC236}">
                <a16:creationId xmlns:a16="http://schemas.microsoft.com/office/drawing/2014/main" id="{EE6AF1B8-8F53-4D9A-B07E-E14928AC5203}"/>
              </a:ext>
            </a:extLst>
          </p:cNvPr>
          <p:cNvSpPr txBox="1">
            <a:spLocks/>
          </p:cNvSpPr>
          <p:nvPr/>
        </p:nvSpPr>
        <p:spPr>
          <a:xfrm>
            <a:off x="4802359" y="1540589"/>
            <a:ext cx="2019181" cy="109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長短期記憶模型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(LSTM)</a:t>
            </a:r>
          </a:p>
        </p:txBody>
      </p:sp>
    </p:spTree>
    <p:extLst>
      <p:ext uri="{BB962C8B-B14F-4D97-AF65-F5344CB8AC3E}">
        <p14:creationId xmlns:p14="http://schemas.microsoft.com/office/powerpoint/2010/main" val="413233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6972376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組員介紹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0" name="Google Shape;590;p58"/>
          <p:cNvSpPr txBox="1">
            <a:spLocks noGrp="1"/>
          </p:cNvSpPr>
          <p:nvPr>
            <p:ph type="subTitle" idx="1"/>
          </p:nvPr>
        </p:nvSpPr>
        <p:spPr>
          <a:xfrm>
            <a:off x="1332461" y="2476366"/>
            <a:ext cx="986457" cy="420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郭奕璋</a:t>
            </a:r>
            <a:endParaRPr sz="18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9" name="Google Shape;599;p58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8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596;p58">
            <a:extLst>
              <a:ext uri="{FF2B5EF4-FFF2-40B4-BE49-F238E27FC236}">
                <a16:creationId xmlns:a16="http://schemas.microsoft.com/office/drawing/2014/main" id="{61350582-A6A3-43BB-831E-6295D459BB45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983769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21" name="Google Shape;597;p58">
            <a:extLst>
              <a:ext uri="{FF2B5EF4-FFF2-40B4-BE49-F238E27FC236}">
                <a16:creationId xmlns:a16="http://schemas.microsoft.com/office/drawing/2014/main" id="{D2E60FB1-A4D1-4E9C-A867-BB0C3FE19A01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" name="Google Shape;598;p58">
            <a:extLst>
              <a:ext uri="{FF2B5EF4-FFF2-40B4-BE49-F238E27FC236}">
                <a16:creationId xmlns:a16="http://schemas.microsoft.com/office/drawing/2014/main" id="{32C856AC-90AA-4FF8-8305-1FE3F2F1C33C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983769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" name="Google Shape;590;p58">
            <a:extLst>
              <a:ext uri="{FF2B5EF4-FFF2-40B4-BE49-F238E27FC236}">
                <a16:creationId xmlns:a16="http://schemas.microsoft.com/office/drawing/2014/main" id="{540AAF51-A646-45BA-A9C6-AE87D60010CD}"/>
              </a:ext>
            </a:extLst>
          </p:cNvPr>
          <p:cNvSpPr txBox="1">
            <a:spLocks/>
          </p:cNvSpPr>
          <p:nvPr/>
        </p:nvSpPr>
        <p:spPr>
          <a:xfrm>
            <a:off x="3958865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王浤宇</a:t>
            </a:r>
          </a:p>
        </p:txBody>
      </p:sp>
      <p:sp>
        <p:nvSpPr>
          <p:cNvPr id="43" name="Google Shape;590;p58">
            <a:extLst>
              <a:ext uri="{FF2B5EF4-FFF2-40B4-BE49-F238E27FC236}">
                <a16:creationId xmlns:a16="http://schemas.microsoft.com/office/drawing/2014/main" id="{3F2B698B-F196-4404-8612-4A3133E259FA}"/>
              </a:ext>
            </a:extLst>
          </p:cNvPr>
          <p:cNvSpPr txBox="1">
            <a:spLocks/>
          </p:cNvSpPr>
          <p:nvPr/>
        </p:nvSpPr>
        <p:spPr>
          <a:xfrm>
            <a:off x="6585269" y="2476366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劉佩萱</a:t>
            </a:r>
          </a:p>
        </p:txBody>
      </p:sp>
      <p:sp>
        <p:nvSpPr>
          <p:cNvPr id="44" name="Google Shape;590;p58">
            <a:extLst>
              <a:ext uri="{FF2B5EF4-FFF2-40B4-BE49-F238E27FC236}">
                <a16:creationId xmlns:a16="http://schemas.microsoft.com/office/drawing/2014/main" id="{EFD95FE2-A6F4-4FFE-A3CF-A2154335BDA2}"/>
              </a:ext>
            </a:extLst>
          </p:cNvPr>
          <p:cNvSpPr txBox="1">
            <a:spLocks/>
          </p:cNvSpPr>
          <p:nvPr/>
        </p:nvSpPr>
        <p:spPr>
          <a:xfrm>
            <a:off x="1332461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陳曉東</a:t>
            </a:r>
          </a:p>
        </p:txBody>
      </p:sp>
      <p:pic>
        <p:nvPicPr>
          <p:cNvPr id="45" name="Google Shape;596;p58">
            <a:extLst>
              <a:ext uri="{FF2B5EF4-FFF2-40B4-BE49-F238E27FC236}">
                <a16:creationId xmlns:a16="http://schemas.microsoft.com/office/drawing/2014/main" id="{F7DE8A00-2A41-45DE-B5F2-3C6FF48BEAD7}"/>
              </a:ext>
            </a:extLst>
          </p:cNvPr>
          <p:cNvPicPr/>
          <p:nvPr/>
        </p:nvPicPr>
        <p:blipFill rotWithShape="1">
          <a:blip r:embed="rId3"/>
          <a:srcRect l="2554" r="2554"/>
          <a:stretch/>
        </p:blipFill>
        <p:spPr>
          <a:xfrm>
            <a:off x="3732094" y="2951246"/>
            <a:ext cx="1440000" cy="1440000"/>
          </a:xfrm>
          <a:prstGeom prst="ellipse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</p:pic>
      <p:pic>
        <p:nvPicPr>
          <p:cNvPr id="46" name="Google Shape;597;p58">
            <a:extLst>
              <a:ext uri="{FF2B5EF4-FFF2-40B4-BE49-F238E27FC236}">
                <a16:creationId xmlns:a16="http://schemas.microsoft.com/office/drawing/2014/main" id="{EDB62D5C-53F5-42D0-A73A-18A8974B1C66}"/>
              </a:ext>
            </a:extLst>
          </p:cNvPr>
          <p:cNvPicPr preferRelativeResize="0"/>
          <p:nvPr/>
        </p:nvPicPr>
        <p:blipFill>
          <a:blip r:embed="rId4"/>
          <a:srcRect l="2408" r="2408"/>
          <a:stretch/>
        </p:blipFill>
        <p:spPr>
          <a:xfrm>
            <a:off x="1105690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" name="Google Shape;598;p58">
            <a:extLst>
              <a:ext uri="{FF2B5EF4-FFF2-40B4-BE49-F238E27FC236}">
                <a16:creationId xmlns:a16="http://schemas.microsoft.com/office/drawing/2014/main" id="{3E3A3C75-AEE4-49B1-A4E2-8E4DB8D25AB8}"/>
              </a:ext>
            </a:extLst>
          </p:cNvPr>
          <p:cNvPicPr preferRelativeResize="0"/>
          <p:nvPr/>
        </p:nvPicPr>
        <p:blipFill rotWithShape="1">
          <a:blip r:embed="rId5"/>
          <a:srcRect l="7" r="7"/>
          <a:stretch/>
        </p:blipFill>
        <p:spPr>
          <a:xfrm>
            <a:off x="6358498" y="2951246"/>
            <a:ext cx="1440000" cy="144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" name="Google Shape;590;p58">
            <a:extLst>
              <a:ext uri="{FF2B5EF4-FFF2-40B4-BE49-F238E27FC236}">
                <a16:creationId xmlns:a16="http://schemas.microsoft.com/office/drawing/2014/main" id="{A3D1C437-E5C3-4932-9F96-2B1214724761}"/>
              </a:ext>
            </a:extLst>
          </p:cNvPr>
          <p:cNvSpPr txBox="1">
            <a:spLocks/>
          </p:cNvSpPr>
          <p:nvPr/>
        </p:nvSpPr>
        <p:spPr>
          <a:xfrm>
            <a:off x="3958865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李姿慧</a:t>
            </a:r>
          </a:p>
        </p:txBody>
      </p:sp>
      <p:sp>
        <p:nvSpPr>
          <p:cNvPr id="49" name="Google Shape;590;p58">
            <a:extLst>
              <a:ext uri="{FF2B5EF4-FFF2-40B4-BE49-F238E27FC236}">
                <a16:creationId xmlns:a16="http://schemas.microsoft.com/office/drawing/2014/main" id="{17CD7E47-9799-466C-A9BD-11BB71778D5A}"/>
              </a:ext>
            </a:extLst>
          </p:cNvPr>
          <p:cNvSpPr txBox="1">
            <a:spLocks/>
          </p:cNvSpPr>
          <p:nvPr/>
        </p:nvSpPr>
        <p:spPr>
          <a:xfrm>
            <a:off x="6585269" y="4443843"/>
            <a:ext cx="986457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1800" dirty="0">
                <a:solidFill>
                  <a:srgbClr val="39996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陳鐿壬</a:t>
            </a:r>
          </a:p>
        </p:txBody>
      </p:sp>
    </p:spTree>
    <p:extLst>
      <p:ext uri="{BB962C8B-B14F-4D97-AF65-F5344CB8AC3E}">
        <p14:creationId xmlns:p14="http://schemas.microsoft.com/office/powerpoint/2010/main" val="374979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E6A51B08-D280-4A60-98AE-0BABC2FE2B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54423" y="1945965"/>
            <a:ext cx="1835153" cy="162007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6078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24EB22-A979-4608-BBBB-6F1110170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9" y="1302501"/>
            <a:ext cx="8052037" cy="2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3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2" y="3078152"/>
            <a:ext cx="7491755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0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579977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"/>
          <p:cNvSpPr/>
          <p:nvPr/>
        </p:nvSpPr>
        <p:spPr>
          <a:xfrm rot="10800000" flipH="1">
            <a:off x="1289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9;p58">
            <a:extLst>
              <a:ext uri="{FF2B5EF4-FFF2-40B4-BE49-F238E27FC236}">
                <a16:creationId xmlns:a16="http://schemas.microsoft.com/office/drawing/2014/main" id="{3B876994-FBEB-4A75-9C0C-0AA774CA8CD3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8921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2"/>
          <p:cNvGraphicFramePr/>
          <p:nvPr>
            <p:extLst>
              <p:ext uri="{D42A27DB-BD31-4B8C-83A1-F6EECF244321}">
                <p14:modId xmlns:p14="http://schemas.microsoft.com/office/powerpoint/2010/main" val="4065693712"/>
              </p:ext>
            </p:extLst>
          </p:nvPr>
        </p:nvGraphicFramePr>
        <p:xfrm>
          <a:off x="462849" y="1236619"/>
          <a:ext cx="8218302" cy="3211973"/>
        </p:xfrm>
        <a:graphic>
          <a:graphicData uri="http://schemas.openxmlformats.org/drawingml/2006/table">
            <a:tbl>
              <a:tblPr>
                <a:noFill/>
                <a:tableStyleId>{A158AC6F-38D9-46B4-8238-27D36BA84928}</a:tableStyleId>
              </a:tblPr>
              <a:tblGrid>
                <a:gridCol w="1191821">
                  <a:extLst>
                    <a:ext uri="{9D8B030D-6E8A-4147-A177-3AD203B41FA5}">
                      <a16:colId xmlns:a16="http://schemas.microsoft.com/office/drawing/2014/main" val="262457452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17589461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4160907529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3480559250"/>
                    </a:ext>
                  </a:extLst>
                </a:gridCol>
                <a:gridCol w="1191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dk2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322824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8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 dirty="0">
                        <a:solidFill>
                          <a:schemeClr val="accen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9" name="Google Shape;479;p52"/>
          <p:cNvSpPr/>
          <p:nvPr/>
        </p:nvSpPr>
        <p:spPr>
          <a:xfrm rot="-5400271">
            <a:off x="7131866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10800000" flipH="1">
            <a:off x="52799" y="4507116"/>
            <a:ext cx="1408105" cy="639684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89;p58">
            <a:extLst>
              <a:ext uri="{FF2B5EF4-FFF2-40B4-BE49-F238E27FC236}">
                <a16:creationId xmlns:a16="http://schemas.microsoft.com/office/drawing/2014/main" id="{63E702EF-3BFD-4848-AF40-56DEB0B643C5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5255979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2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2456770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>
            <a:spLocks noGrp="1"/>
          </p:cNvSpPr>
          <p:nvPr>
            <p:ph type="title"/>
          </p:nvPr>
        </p:nvSpPr>
        <p:spPr>
          <a:xfrm>
            <a:off x="713250" y="1429666"/>
            <a:ext cx="7717500" cy="2284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690198" y="0"/>
            <a:ext cx="2453761" cy="2160689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5"/>
          <p:cNvSpPr/>
          <p:nvPr/>
        </p:nvSpPr>
        <p:spPr>
          <a:xfrm>
            <a:off x="0" y="2947975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5"/>
          <p:cNvSpPr/>
          <p:nvPr/>
        </p:nvSpPr>
        <p:spPr>
          <a:xfrm>
            <a:off x="321325" y="0"/>
            <a:ext cx="2630941" cy="1195203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/>
          <p:nvPr/>
        </p:nvSpPr>
        <p:spPr>
          <a:xfrm rot="-5400000" flipH="1">
            <a:off x="7276217" y="3283644"/>
            <a:ext cx="1469035" cy="2241552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50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/>
          <p:nvPr/>
        </p:nvSpPr>
        <p:spPr>
          <a:xfrm>
            <a:off x="578900" y="2845929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/>
          <p:nvPr/>
        </p:nvSpPr>
        <p:spPr>
          <a:xfrm>
            <a:off x="578900" y="1903725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"/>
          <p:cNvSpPr/>
          <p:nvPr/>
        </p:nvSpPr>
        <p:spPr>
          <a:xfrm>
            <a:off x="578900" y="961533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1595636" y="1112191"/>
            <a:ext cx="1469433" cy="43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title" idx="5"/>
          </p:nvPr>
        </p:nvSpPr>
        <p:spPr>
          <a:xfrm>
            <a:off x="616850" y="956283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 idx="6"/>
          </p:nvPr>
        </p:nvSpPr>
        <p:spPr>
          <a:xfrm>
            <a:off x="616850" y="1903875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14"/>
          </p:nvPr>
        </p:nvSpPr>
        <p:spPr>
          <a:xfrm>
            <a:off x="616850" y="2845917"/>
            <a:ext cx="669300" cy="7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4" name="Google Shape;224;p36"/>
          <p:cNvSpPr/>
          <p:nvPr/>
        </p:nvSpPr>
        <p:spPr>
          <a:xfrm>
            <a:off x="7239000" y="1"/>
            <a:ext cx="1904959" cy="1456822"/>
          </a:xfrm>
          <a:custGeom>
            <a:avLst/>
            <a:gdLst/>
            <a:ahLst/>
            <a:cxnLst/>
            <a:rect l="l" t="t" r="r" b="b"/>
            <a:pathLst>
              <a:path w="56163" h="49455" extrusionOk="0">
                <a:moveTo>
                  <a:pt x="1303" y="0"/>
                </a:moveTo>
                <a:cubicBezTo>
                  <a:pt x="0" y="6192"/>
                  <a:pt x="1502" y="12968"/>
                  <a:pt x="6776" y="18311"/>
                </a:cubicBezTo>
                <a:cubicBezTo>
                  <a:pt x="8147" y="19744"/>
                  <a:pt x="9711" y="20917"/>
                  <a:pt x="11467" y="21761"/>
                </a:cubicBezTo>
                <a:cubicBezTo>
                  <a:pt x="16082" y="24014"/>
                  <a:pt x="20228" y="24452"/>
                  <a:pt x="23983" y="24452"/>
                </a:cubicBezTo>
                <a:cubicBezTo>
                  <a:pt x="26372" y="24452"/>
                  <a:pt x="28602" y="24275"/>
                  <a:pt x="30694" y="24275"/>
                </a:cubicBezTo>
                <a:cubicBezTo>
                  <a:pt x="35202" y="24275"/>
                  <a:pt x="39065" y="25099"/>
                  <a:pt x="42481" y="30299"/>
                </a:cubicBezTo>
                <a:cubicBezTo>
                  <a:pt x="49387" y="40854"/>
                  <a:pt x="49908" y="48021"/>
                  <a:pt x="56163" y="49454"/>
                </a:cubicBezTo>
                <a:lnTo>
                  <a:pt x="56163" y="589"/>
                </a:lnTo>
                <a:cubicBezTo>
                  <a:pt x="56033" y="391"/>
                  <a:pt x="55902" y="198"/>
                  <a:pt x="557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"/>
          <p:cNvSpPr/>
          <p:nvPr/>
        </p:nvSpPr>
        <p:spPr>
          <a:xfrm rot="5400000">
            <a:off x="281842" y="3785344"/>
            <a:ext cx="1071825" cy="1635395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9;p58">
            <a:extLst>
              <a:ext uri="{FF2B5EF4-FFF2-40B4-BE49-F238E27FC236}">
                <a16:creationId xmlns:a16="http://schemas.microsoft.com/office/drawing/2014/main" id="{1446F956-BECB-4630-9290-ABF68B7FFFA0}"/>
              </a:ext>
            </a:extLst>
          </p:cNvPr>
          <p:cNvSpPr txBox="1">
            <a:spLocks/>
          </p:cNvSpPr>
          <p:nvPr/>
        </p:nvSpPr>
        <p:spPr>
          <a:xfrm>
            <a:off x="252367" y="130496"/>
            <a:ext cx="2293323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30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Darker Grotesque"/>
              <a:buNone/>
              <a:defRPr sz="2500" b="1" i="0" u="none" strike="noStrike" cap="none">
                <a:solidFill>
                  <a:schemeClr val="accen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>
              <a:buSzPts val="990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38" name="Google Shape;212;p36">
            <a:extLst>
              <a:ext uri="{FF2B5EF4-FFF2-40B4-BE49-F238E27FC236}">
                <a16:creationId xmlns:a16="http://schemas.microsoft.com/office/drawing/2014/main" id="{48ECF511-A908-4C47-A00B-4D8EEAF9671A}"/>
              </a:ext>
            </a:extLst>
          </p:cNvPr>
          <p:cNvSpPr txBox="1">
            <a:spLocks/>
          </p:cNvSpPr>
          <p:nvPr/>
        </p:nvSpPr>
        <p:spPr>
          <a:xfrm>
            <a:off x="1595635" y="2059633"/>
            <a:ext cx="1469433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39" name="Google Shape;212;p36">
            <a:extLst>
              <a:ext uri="{FF2B5EF4-FFF2-40B4-BE49-F238E27FC236}">
                <a16:creationId xmlns:a16="http://schemas.microsoft.com/office/drawing/2014/main" id="{CB224CF9-679F-4526-8D45-9F6AE7A8E474}"/>
              </a:ext>
            </a:extLst>
          </p:cNvPr>
          <p:cNvSpPr txBox="1">
            <a:spLocks/>
          </p:cNvSpPr>
          <p:nvPr/>
        </p:nvSpPr>
        <p:spPr>
          <a:xfrm>
            <a:off x="1595634" y="2996332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43049C0-BF86-48B6-AEE1-D45B61F5925E}"/>
              </a:ext>
            </a:extLst>
          </p:cNvPr>
          <p:cNvGrpSpPr/>
          <p:nvPr/>
        </p:nvGrpSpPr>
        <p:grpSpPr>
          <a:xfrm>
            <a:off x="1592669" y="3632512"/>
            <a:ext cx="620546" cy="620545"/>
            <a:chOff x="1592669" y="3632512"/>
            <a:chExt cx="620546" cy="620545"/>
          </a:xfrm>
        </p:grpSpPr>
        <p:sp>
          <p:nvSpPr>
            <p:cNvPr id="209" name="Google Shape;209;p36"/>
            <p:cNvSpPr/>
            <p:nvPr/>
          </p:nvSpPr>
          <p:spPr>
            <a:xfrm>
              <a:off x="1592670" y="3632512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63489E7-5803-4412-AB45-8BA423ED8C65}"/>
                </a:ext>
              </a:extLst>
            </p:cNvPr>
            <p:cNvSpPr txBox="1"/>
            <p:nvPr/>
          </p:nvSpPr>
          <p:spPr>
            <a:xfrm>
              <a:off x="1592669" y="3708885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3.1</a:t>
              </a:r>
            </a:p>
          </p:txBody>
        </p:sp>
      </p:grpSp>
      <p:sp>
        <p:nvSpPr>
          <p:cNvPr id="44" name="Google Shape;212;p36">
            <a:extLst>
              <a:ext uri="{FF2B5EF4-FFF2-40B4-BE49-F238E27FC236}">
                <a16:creationId xmlns:a16="http://schemas.microsoft.com/office/drawing/2014/main" id="{68B69023-6CFB-4461-9A1A-DB3050415FA0}"/>
              </a:ext>
            </a:extLst>
          </p:cNvPr>
          <p:cNvSpPr txBox="1">
            <a:spLocks/>
          </p:cNvSpPr>
          <p:nvPr/>
        </p:nvSpPr>
        <p:spPr>
          <a:xfrm>
            <a:off x="2330351" y="3723025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BA4E85B-8B8B-4A37-962F-BB5087ABCA9A}"/>
              </a:ext>
            </a:extLst>
          </p:cNvPr>
          <p:cNvGrpSpPr/>
          <p:nvPr/>
        </p:nvGrpSpPr>
        <p:grpSpPr>
          <a:xfrm>
            <a:off x="1592669" y="4345399"/>
            <a:ext cx="620546" cy="620545"/>
            <a:chOff x="1592669" y="4411234"/>
            <a:chExt cx="620546" cy="620545"/>
          </a:xfrm>
        </p:grpSpPr>
        <p:sp>
          <p:nvSpPr>
            <p:cNvPr id="45" name="Google Shape;209;p36">
              <a:extLst>
                <a:ext uri="{FF2B5EF4-FFF2-40B4-BE49-F238E27FC236}">
                  <a16:creationId xmlns:a16="http://schemas.microsoft.com/office/drawing/2014/main" id="{55A111DD-674D-4327-B3F4-33F51B93103C}"/>
                </a:ext>
              </a:extLst>
            </p:cNvPr>
            <p:cNvSpPr/>
            <p:nvPr/>
          </p:nvSpPr>
          <p:spPr>
            <a:xfrm>
              <a:off x="1592670" y="4411234"/>
              <a:ext cx="620545" cy="6205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endParaRPr kumimoji="0" lang="en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F9F6E3"/>
                </a:solidFill>
                <a:effectLst/>
                <a:uLnTx/>
                <a:uFillTx/>
                <a:latin typeface="Darker Grotesque"/>
                <a:sym typeface="Darker Grotesque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618919D-39B7-4963-82C7-F678F2D67A79}"/>
                </a:ext>
              </a:extLst>
            </p:cNvPr>
            <p:cNvSpPr txBox="1"/>
            <p:nvPr/>
          </p:nvSpPr>
          <p:spPr>
            <a:xfrm>
              <a:off x="1592669" y="4487607"/>
              <a:ext cx="6205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167"/>
                </a:buClr>
                <a:buSzPts val="1800"/>
                <a:buFont typeface="Darker Grotesque"/>
                <a:buNone/>
                <a:tabLst/>
                <a:defRPr/>
              </a:pPr>
              <a:r>
                <a:rPr kumimoji="0" lang="en" altLang="zh-TW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9F6E3"/>
                  </a:solidFill>
                  <a:effectLst/>
                  <a:uLnTx/>
                  <a:uFillTx/>
                  <a:latin typeface="Darker Grotesque"/>
                  <a:cs typeface="Arial"/>
                  <a:sym typeface="Darker Grotesque"/>
                </a:rPr>
                <a:t>3.2</a:t>
              </a:r>
            </a:p>
          </p:txBody>
        </p:sp>
      </p:grpSp>
      <p:sp>
        <p:nvSpPr>
          <p:cNvPr id="47" name="Google Shape;212;p36">
            <a:extLst>
              <a:ext uri="{FF2B5EF4-FFF2-40B4-BE49-F238E27FC236}">
                <a16:creationId xmlns:a16="http://schemas.microsoft.com/office/drawing/2014/main" id="{DE0A3E11-6DF1-4DC0-BFBF-78F7BAD45D26}"/>
              </a:ext>
            </a:extLst>
          </p:cNvPr>
          <p:cNvSpPr txBox="1">
            <a:spLocks/>
          </p:cNvSpPr>
          <p:nvPr/>
        </p:nvSpPr>
        <p:spPr>
          <a:xfrm>
            <a:off x="2330351" y="4435912"/>
            <a:ext cx="1612542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52" name="Google Shape;207;p36">
            <a:extLst>
              <a:ext uri="{FF2B5EF4-FFF2-40B4-BE49-F238E27FC236}">
                <a16:creationId xmlns:a16="http://schemas.microsoft.com/office/drawing/2014/main" id="{3B4A11D7-9FCC-4E59-ADE3-9D0C24318927}"/>
              </a:ext>
            </a:extLst>
          </p:cNvPr>
          <p:cNvSpPr/>
          <p:nvPr/>
        </p:nvSpPr>
        <p:spPr>
          <a:xfrm>
            <a:off x="4398288" y="239902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08;p36">
            <a:extLst>
              <a:ext uri="{FF2B5EF4-FFF2-40B4-BE49-F238E27FC236}">
                <a16:creationId xmlns:a16="http://schemas.microsoft.com/office/drawing/2014/main" id="{6B3CA271-513F-43B9-9383-F94DD3D07CA8}"/>
              </a:ext>
            </a:extLst>
          </p:cNvPr>
          <p:cNvSpPr/>
          <p:nvPr/>
        </p:nvSpPr>
        <p:spPr>
          <a:xfrm>
            <a:off x="4398288" y="1456822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10;p36">
            <a:extLst>
              <a:ext uri="{FF2B5EF4-FFF2-40B4-BE49-F238E27FC236}">
                <a16:creationId xmlns:a16="http://schemas.microsoft.com/office/drawing/2014/main" id="{82013121-F971-468A-B186-E5E7189B125F}"/>
              </a:ext>
            </a:extLst>
          </p:cNvPr>
          <p:cNvSpPr/>
          <p:nvPr/>
        </p:nvSpPr>
        <p:spPr>
          <a:xfrm>
            <a:off x="4398288" y="51463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12;p36">
            <a:extLst>
              <a:ext uri="{FF2B5EF4-FFF2-40B4-BE49-F238E27FC236}">
                <a16:creationId xmlns:a16="http://schemas.microsoft.com/office/drawing/2014/main" id="{A0476177-C670-4D2F-AAE6-67BBB0BAB287}"/>
              </a:ext>
            </a:extLst>
          </p:cNvPr>
          <p:cNvSpPr txBox="1">
            <a:spLocks/>
          </p:cNvSpPr>
          <p:nvPr/>
        </p:nvSpPr>
        <p:spPr>
          <a:xfrm>
            <a:off x="5415024" y="665288"/>
            <a:ext cx="262383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資料蒐集、前處理</a:t>
            </a:r>
          </a:p>
        </p:txBody>
      </p:sp>
      <p:sp>
        <p:nvSpPr>
          <p:cNvPr id="56" name="Google Shape;216;p36">
            <a:extLst>
              <a:ext uri="{FF2B5EF4-FFF2-40B4-BE49-F238E27FC236}">
                <a16:creationId xmlns:a16="http://schemas.microsoft.com/office/drawing/2014/main" id="{1B1F1BF7-004B-43D1-BA23-D6F4A4AEBA1F}"/>
              </a:ext>
            </a:extLst>
          </p:cNvPr>
          <p:cNvSpPr txBox="1">
            <a:spLocks/>
          </p:cNvSpPr>
          <p:nvPr/>
        </p:nvSpPr>
        <p:spPr>
          <a:xfrm>
            <a:off x="4436238" y="509380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57" name="Google Shape;217;p36">
            <a:extLst>
              <a:ext uri="{FF2B5EF4-FFF2-40B4-BE49-F238E27FC236}">
                <a16:creationId xmlns:a16="http://schemas.microsoft.com/office/drawing/2014/main" id="{3D32B43A-2DBF-4CFC-89E0-443D451BED5C}"/>
              </a:ext>
            </a:extLst>
          </p:cNvPr>
          <p:cNvSpPr txBox="1">
            <a:spLocks/>
          </p:cNvSpPr>
          <p:nvPr/>
        </p:nvSpPr>
        <p:spPr>
          <a:xfrm>
            <a:off x="4436238" y="1456972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8" name="Google Shape;222;p36">
            <a:extLst>
              <a:ext uri="{FF2B5EF4-FFF2-40B4-BE49-F238E27FC236}">
                <a16:creationId xmlns:a16="http://schemas.microsoft.com/office/drawing/2014/main" id="{FEB49ADB-8FE6-4AEB-98B5-F37CD2897ABF}"/>
              </a:ext>
            </a:extLst>
          </p:cNvPr>
          <p:cNvSpPr txBox="1">
            <a:spLocks/>
          </p:cNvSpPr>
          <p:nvPr/>
        </p:nvSpPr>
        <p:spPr>
          <a:xfrm>
            <a:off x="4436238" y="2399014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9" name="Google Shape;212;p36">
            <a:extLst>
              <a:ext uri="{FF2B5EF4-FFF2-40B4-BE49-F238E27FC236}">
                <a16:creationId xmlns:a16="http://schemas.microsoft.com/office/drawing/2014/main" id="{9B97B1D4-4713-41D2-A8F3-B8016A7994BC}"/>
              </a:ext>
            </a:extLst>
          </p:cNvPr>
          <p:cNvSpPr txBox="1">
            <a:spLocks/>
          </p:cNvSpPr>
          <p:nvPr/>
        </p:nvSpPr>
        <p:spPr>
          <a:xfrm>
            <a:off x="5415022" y="1612730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模型預測與選擇</a:t>
            </a:r>
          </a:p>
        </p:txBody>
      </p:sp>
      <p:sp>
        <p:nvSpPr>
          <p:cNvPr id="60" name="Google Shape;212;p36">
            <a:extLst>
              <a:ext uri="{FF2B5EF4-FFF2-40B4-BE49-F238E27FC236}">
                <a16:creationId xmlns:a16="http://schemas.microsoft.com/office/drawing/2014/main" id="{2A857C38-4B74-4D03-8158-9999CEB647FE}"/>
              </a:ext>
            </a:extLst>
          </p:cNvPr>
          <p:cNvSpPr txBox="1">
            <a:spLocks/>
          </p:cNvSpPr>
          <p:nvPr/>
        </p:nvSpPr>
        <p:spPr>
          <a:xfrm>
            <a:off x="5415022" y="2549429"/>
            <a:ext cx="2453761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雲端自動化部署</a:t>
            </a:r>
          </a:p>
        </p:txBody>
      </p:sp>
      <p:sp>
        <p:nvSpPr>
          <p:cNvPr id="68" name="Google Shape;207;p36">
            <a:extLst>
              <a:ext uri="{FF2B5EF4-FFF2-40B4-BE49-F238E27FC236}">
                <a16:creationId xmlns:a16="http://schemas.microsoft.com/office/drawing/2014/main" id="{2A394173-DCBA-42C4-BCEF-452E5E7F8ACD}"/>
              </a:ext>
            </a:extLst>
          </p:cNvPr>
          <p:cNvSpPr/>
          <p:nvPr/>
        </p:nvSpPr>
        <p:spPr>
          <a:xfrm>
            <a:off x="4393238" y="4283260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08;p36">
            <a:extLst>
              <a:ext uri="{FF2B5EF4-FFF2-40B4-BE49-F238E27FC236}">
                <a16:creationId xmlns:a16="http://schemas.microsoft.com/office/drawing/2014/main" id="{EC2D5724-1A48-460D-B179-6054FAB562F4}"/>
              </a:ext>
            </a:extLst>
          </p:cNvPr>
          <p:cNvSpPr/>
          <p:nvPr/>
        </p:nvSpPr>
        <p:spPr>
          <a:xfrm>
            <a:off x="4393238" y="3341056"/>
            <a:ext cx="745200" cy="74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17;p36">
            <a:extLst>
              <a:ext uri="{FF2B5EF4-FFF2-40B4-BE49-F238E27FC236}">
                <a16:creationId xmlns:a16="http://schemas.microsoft.com/office/drawing/2014/main" id="{1D83A27E-FA06-4B35-ACFF-B9BC20456D24}"/>
              </a:ext>
            </a:extLst>
          </p:cNvPr>
          <p:cNvSpPr txBox="1">
            <a:spLocks/>
          </p:cNvSpPr>
          <p:nvPr/>
        </p:nvSpPr>
        <p:spPr>
          <a:xfrm>
            <a:off x="4431188" y="3341206"/>
            <a:ext cx="669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1" name="Google Shape;222;p36">
            <a:extLst>
              <a:ext uri="{FF2B5EF4-FFF2-40B4-BE49-F238E27FC236}">
                <a16:creationId xmlns:a16="http://schemas.microsoft.com/office/drawing/2014/main" id="{CE394518-6822-4C93-BDDD-24C4CB4EF9BB}"/>
              </a:ext>
            </a:extLst>
          </p:cNvPr>
          <p:cNvSpPr txBox="1">
            <a:spLocks/>
          </p:cNvSpPr>
          <p:nvPr/>
        </p:nvSpPr>
        <p:spPr>
          <a:xfrm>
            <a:off x="4393088" y="4283248"/>
            <a:ext cx="745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3500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18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2" name="Google Shape;212;p36">
            <a:extLst>
              <a:ext uri="{FF2B5EF4-FFF2-40B4-BE49-F238E27FC236}">
                <a16:creationId xmlns:a16="http://schemas.microsoft.com/office/drawing/2014/main" id="{639605C4-F07A-4456-A841-A6DFADC845E5}"/>
              </a:ext>
            </a:extLst>
          </p:cNvPr>
          <p:cNvSpPr txBox="1">
            <a:spLocks/>
          </p:cNvSpPr>
          <p:nvPr/>
        </p:nvSpPr>
        <p:spPr>
          <a:xfrm>
            <a:off x="5409972" y="3496964"/>
            <a:ext cx="2835554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en-US" altLang="zh-TW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Flow Chart</a:t>
            </a:r>
            <a:endParaRPr lang="zh-TW" altLang="en-US" sz="2000" dirty="0"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Google Shape;212;p36">
            <a:extLst>
              <a:ext uri="{FF2B5EF4-FFF2-40B4-BE49-F238E27FC236}">
                <a16:creationId xmlns:a16="http://schemas.microsoft.com/office/drawing/2014/main" id="{DC0C68ED-37AB-4240-AFDF-D677A4DAD483}"/>
              </a:ext>
            </a:extLst>
          </p:cNvPr>
          <p:cNvSpPr txBox="1">
            <a:spLocks/>
          </p:cNvSpPr>
          <p:nvPr/>
        </p:nvSpPr>
        <p:spPr>
          <a:xfrm>
            <a:off x="5409972" y="4386349"/>
            <a:ext cx="811067" cy="43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Darker Grotesque"/>
              <a:buNone/>
              <a:defRPr sz="2100" b="1" i="0" u="none" strike="noStrike" cap="none">
                <a:solidFill>
                  <a:schemeClr val="accent4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dist">
              <a:spcAft>
                <a:spcPts val="1200"/>
              </a:spcAft>
            </a:pPr>
            <a:r>
              <a:rPr lang="zh-TW" altLang="en-US" sz="2000" dirty="0">
                <a:solidFill>
                  <a:schemeClr val="accent4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FEB1A7-434D-425A-94EF-BA099C02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33" y="294980"/>
            <a:ext cx="3984639" cy="3984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345A8D-9D0E-42CC-8E5C-E2827FF6F022}"/>
              </a:ext>
            </a:extLst>
          </p:cNvPr>
          <p:cNvSpPr txBox="1"/>
          <p:nvPr/>
        </p:nvSpPr>
        <p:spPr>
          <a:xfrm>
            <a:off x="662026" y="1261031"/>
            <a:ext cx="5212080" cy="2344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09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隨著工業化發展，環境污染日益嚴重，各式疾病更是好發成為文明病，故蒐集近期的氣象狀況、空氣品質、流行疾病好發期如流感、腸病毒之相關訊息，並透過 </a:t>
            </a:r>
            <a:r>
              <a:rPr kumimoji="0" lang="en-US" altLang="zh-TW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 </a:t>
            </a:r>
            <a:r>
              <a:rPr kumimoji="0" lang="zh-TW" alt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推播給大眾作為警示功能</a:t>
            </a:r>
            <a:endParaRPr kumimoji="0" lang="en-US" altLang="zh-TW" sz="2000" b="0" i="0" u="none" strike="noStrike" kern="1200" cap="none" spc="-1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提案動機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CCFF1E9-1A4E-42FF-9CDB-4D80DA7B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29" y="1995871"/>
            <a:ext cx="2195545" cy="2195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572000" y="4411848"/>
            <a:ext cx="1617102" cy="731652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7150950" y="-202500"/>
            <a:ext cx="1790538" cy="2195543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293323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4CDB12-E9D7-4E48-B6E5-50B86217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7" b="16335"/>
          <a:stretch/>
        </p:blipFill>
        <p:spPr>
          <a:xfrm>
            <a:off x="2390924" y="130496"/>
            <a:ext cx="988699" cy="652519"/>
          </a:xfrm>
          <a:prstGeom prst="rect">
            <a:avLst/>
          </a:prstGeom>
        </p:spPr>
      </p:pic>
      <p:pic>
        <p:nvPicPr>
          <p:cNvPr id="12" name="Google Shape;162;p9">
            <a:extLst>
              <a:ext uri="{FF2B5EF4-FFF2-40B4-BE49-F238E27FC236}">
                <a16:creationId xmlns:a16="http://schemas.microsoft.com/office/drawing/2014/main" id="{9BC5BC41-0629-440E-BCC9-454257BC4F07}"/>
              </a:ext>
            </a:extLst>
          </p:cNvPr>
          <p:cNvPicPr/>
          <p:nvPr/>
        </p:nvPicPr>
        <p:blipFill>
          <a:blip r:embed="rId4"/>
          <a:srcRect t="36793" r="42457" b="7596"/>
          <a:stretch/>
        </p:blipFill>
        <p:spPr>
          <a:xfrm>
            <a:off x="3126445" y="1174876"/>
            <a:ext cx="2891110" cy="279374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8211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1213333" y="3078152"/>
            <a:ext cx="3667500" cy="9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2"/>
          </p:nvPr>
        </p:nvSpPr>
        <p:spPr>
          <a:xfrm>
            <a:off x="713225" y="1305550"/>
            <a:ext cx="5315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4" name="Google Shape;244;p38"/>
          <p:cNvSpPr/>
          <p:nvPr/>
        </p:nvSpPr>
        <p:spPr>
          <a:xfrm rot="5400271" flipH="1">
            <a:off x="418869" y="-418868"/>
            <a:ext cx="1593233" cy="2430909"/>
          </a:xfrm>
          <a:custGeom>
            <a:avLst/>
            <a:gdLst/>
            <a:ahLst/>
            <a:cxnLst/>
            <a:rect l="l" t="t" r="r" b="b"/>
            <a:pathLst>
              <a:path w="50232" h="53453" extrusionOk="0">
                <a:moveTo>
                  <a:pt x="44540" y="0"/>
                </a:moveTo>
                <a:cubicBezTo>
                  <a:pt x="39588" y="0"/>
                  <a:pt x="34551" y="1832"/>
                  <a:pt x="30425" y="5958"/>
                </a:cubicBezTo>
                <a:cubicBezTo>
                  <a:pt x="29060" y="7323"/>
                  <a:pt x="27887" y="8887"/>
                  <a:pt x="27037" y="10649"/>
                </a:cubicBezTo>
                <a:cubicBezTo>
                  <a:pt x="20199" y="24461"/>
                  <a:pt x="29904" y="34167"/>
                  <a:pt x="18437" y="41662"/>
                </a:cubicBezTo>
                <a:cubicBezTo>
                  <a:pt x="9055" y="47786"/>
                  <a:pt x="2347" y="48891"/>
                  <a:pt x="1" y="53452"/>
                </a:cubicBezTo>
                <a:lnTo>
                  <a:pt x="50232" y="53452"/>
                </a:lnTo>
                <a:lnTo>
                  <a:pt x="50232" y="808"/>
                </a:lnTo>
                <a:cubicBezTo>
                  <a:pt x="48387" y="279"/>
                  <a:pt x="46470" y="0"/>
                  <a:pt x="445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8"/>
          <p:cNvSpPr/>
          <p:nvPr/>
        </p:nvSpPr>
        <p:spPr>
          <a:xfrm rot="10800000">
            <a:off x="4685806" y="4421216"/>
            <a:ext cx="1597194" cy="725585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8EF0-656C-4E4F-80ED-1E637A2B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2751" y="90017"/>
            <a:ext cx="3460185" cy="34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2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 rot="-5400000" flipH="1">
            <a:off x="8052734" y="-232779"/>
            <a:ext cx="858476" cy="1324039"/>
          </a:xfrm>
          <a:custGeom>
            <a:avLst/>
            <a:gdLst/>
            <a:ahLst/>
            <a:cxnLst/>
            <a:rect l="l" t="t" r="r" b="b"/>
            <a:pathLst>
              <a:path w="41960" h="51451" extrusionOk="0">
                <a:moveTo>
                  <a:pt x="6508" y="1"/>
                </a:moveTo>
                <a:cubicBezTo>
                  <a:pt x="4266" y="1"/>
                  <a:pt x="2074" y="345"/>
                  <a:pt x="1" y="1022"/>
                </a:cubicBezTo>
                <a:lnTo>
                  <a:pt x="1" y="51451"/>
                </a:lnTo>
                <a:lnTo>
                  <a:pt x="27365" y="51451"/>
                </a:lnTo>
                <a:cubicBezTo>
                  <a:pt x="28929" y="50408"/>
                  <a:pt x="30362" y="48975"/>
                  <a:pt x="31858" y="47150"/>
                </a:cubicBezTo>
                <a:cubicBezTo>
                  <a:pt x="41960" y="34250"/>
                  <a:pt x="29581" y="14052"/>
                  <a:pt x="29581" y="14052"/>
                </a:cubicBezTo>
                <a:cubicBezTo>
                  <a:pt x="23402" y="4508"/>
                  <a:pt x="14624" y="1"/>
                  <a:pt x="65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7"/>
          <p:cNvSpPr/>
          <p:nvPr/>
        </p:nvSpPr>
        <p:spPr>
          <a:xfrm rot="10800000">
            <a:off x="2767085" y="4290499"/>
            <a:ext cx="2214416" cy="853001"/>
          </a:xfrm>
          <a:custGeom>
            <a:avLst/>
            <a:gdLst/>
            <a:ahLst/>
            <a:cxnLst/>
            <a:rect l="l" t="t" r="r" b="b"/>
            <a:pathLst>
              <a:path w="58769" h="26698" extrusionOk="0">
                <a:moveTo>
                  <a:pt x="0" y="0"/>
                </a:moveTo>
                <a:cubicBezTo>
                  <a:pt x="4238" y="5995"/>
                  <a:pt x="1632" y="14266"/>
                  <a:pt x="10425" y="22022"/>
                </a:cubicBezTo>
                <a:cubicBezTo>
                  <a:pt x="14403" y="25515"/>
                  <a:pt x="19270" y="26698"/>
                  <a:pt x="24038" y="26698"/>
                </a:cubicBezTo>
                <a:cubicBezTo>
                  <a:pt x="34034" y="26698"/>
                  <a:pt x="43591" y="21501"/>
                  <a:pt x="43591" y="21501"/>
                </a:cubicBezTo>
                <a:cubicBezTo>
                  <a:pt x="53166" y="16028"/>
                  <a:pt x="58117" y="7819"/>
                  <a:pt x="587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9;p58">
            <a:extLst>
              <a:ext uri="{FF2B5EF4-FFF2-40B4-BE49-F238E27FC236}">
                <a16:creationId xmlns:a16="http://schemas.microsoft.com/office/drawing/2014/main" id="{BEAEB194-091B-4C84-A1B2-8CE49D409B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367" y="130496"/>
            <a:ext cx="25713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2BF48FEA-3B2E-4BB9-A80C-2BD22B0F9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7" t="18550" r="29287" b="18018"/>
          <a:stretch/>
        </p:blipFill>
        <p:spPr>
          <a:xfrm>
            <a:off x="6331391" y="887462"/>
            <a:ext cx="762886" cy="617903"/>
          </a:xfrm>
          <a:prstGeom prst="rect">
            <a:avLst/>
          </a:prstGeom>
        </p:spPr>
      </p:pic>
      <p:sp>
        <p:nvSpPr>
          <p:cNvPr id="44" name="CustomShape 13">
            <a:extLst>
              <a:ext uri="{FF2B5EF4-FFF2-40B4-BE49-F238E27FC236}">
                <a16:creationId xmlns:a16="http://schemas.microsoft.com/office/drawing/2014/main" id="{093A715A-B068-4CAC-A7BE-3F11F3664B1A}"/>
              </a:ext>
            </a:extLst>
          </p:cNvPr>
          <p:cNvSpPr/>
          <p:nvPr/>
        </p:nvSpPr>
        <p:spPr>
          <a:xfrm>
            <a:off x="626187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zh-TW" altLang="en-US" sz="1050" b="1" spc="-1" dirty="0">
                <a:solidFill>
                  <a:prstClr val="black"/>
                </a:solidFill>
                <a:latin typeface="Arial"/>
              </a:rPr>
              <a:t>模型預測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90E2008-6E57-4A76-A394-38DA247587DE}"/>
              </a:ext>
            </a:extLst>
          </p:cNvPr>
          <p:cNvGrpSpPr/>
          <p:nvPr/>
        </p:nvGrpSpPr>
        <p:grpSpPr>
          <a:xfrm>
            <a:off x="327976" y="962805"/>
            <a:ext cx="1873988" cy="1289660"/>
            <a:chOff x="529895" y="1464848"/>
            <a:chExt cx="2498651" cy="1719546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5D683800-2EE5-41D1-802E-788571A5C3CB}"/>
                </a:ext>
              </a:extLst>
            </p:cNvPr>
            <p:cNvPicPr/>
            <p:nvPr/>
          </p:nvPicPr>
          <p:blipFill rotWithShape="1">
            <a:blip r:embed="rId4"/>
            <a:srcRect t="10731" b="15599"/>
            <a:stretch/>
          </p:blipFill>
          <p:spPr>
            <a:xfrm rot="19994400">
              <a:off x="1949605" y="2351944"/>
              <a:ext cx="793455" cy="584548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A3FE8CD-0D25-4844-A48C-44153FC0B933}"/>
                </a:ext>
              </a:extLst>
            </p:cNvPr>
            <p:cNvPicPr/>
            <p:nvPr/>
          </p:nvPicPr>
          <p:blipFill rotWithShape="1">
            <a:blip r:embed="rId5"/>
            <a:srcRect t="15150" b="22080"/>
            <a:stretch/>
          </p:blipFill>
          <p:spPr>
            <a:xfrm rot="670800">
              <a:off x="633090" y="2257341"/>
              <a:ext cx="1233196" cy="773753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1BF6924-F1FC-4C26-8F2A-DFE44EECEA06}"/>
                </a:ext>
              </a:extLst>
            </p:cNvPr>
            <p:cNvSpPr/>
            <p:nvPr/>
          </p:nvSpPr>
          <p:spPr>
            <a:xfrm>
              <a:off x="529895" y="1464848"/>
              <a:ext cx="2498651" cy="171954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EB041B27-C442-487A-BE5B-58FDAB1D5858}"/>
                </a:ext>
              </a:extLst>
            </p:cNvPr>
            <p:cNvSpPr txBox="1"/>
            <p:nvPr/>
          </p:nvSpPr>
          <p:spPr>
            <a:xfrm>
              <a:off x="609668" y="1530105"/>
              <a:ext cx="240065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空氣品質偵測器</a:t>
              </a: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54283BF-E98F-41D5-AACA-11981781068A}"/>
              </a:ext>
            </a:extLst>
          </p:cNvPr>
          <p:cNvGrpSpPr/>
          <p:nvPr/>
        </p:nvGrpSpPr>
        <p:grpSpPr>
          <a:xfrm>
            <a:off x="327976" y="2454595"/>
            <a:ext cx="1873988" cy="2476677"/>
            <a:chOff x="496870" y="3470704"/>
            <a:chExt cx="2498651" cy="3302236"/>
          </a:xfrm>
        </p:grpSpPr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43C1C5EC-0B02-45A7-9821-D7B4D2B399CB}"/>
                </a:ext>
              </a:extLst>
            </p:cNvPr>
            <p:cNvSpPr/>
            <p:nvPr/>
          </p:nvSpPr>
          <p:spPr>
            <a:xfrm>
              <a:off x="496870" y="3470704"/>
              <a:ext cx="2498651" cy="3302236"/>
            </a:xfrm>
            <a:prstGeom prst="round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pic>
          <p:nvPicPr>
            <p:cNvPr id="55" name="圖片 54" descr="一張含有 文字 的圖片&#10;&#10;自動產生的描述">
              <a:extLst>
                <a:ext uri="{FF2B5EF4-FFF2-40B4-BE49-F238E27FC236}">
                  <a16:creationId xmlns:a16="http://schemas.microsoft.com/office/drawing/2014/main" id="{04673097-6257-4134-9647-E4D47440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37" b="38726"/>
            <a:stretch/>
          </p:blipFill>
          <p:spPr>
            <a:xfrm>
              <a:off x="654406" y="3777479"/>
              <a:ext cx="2249625" cy="396771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4DB51C4-8BC7-4CE4-B27F-75DB43AF1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19487" r="4119" b="14779"/>
            <a:stretch/>
          </p:blipFill>
          <p:spPr>
            <a:xfrm>
              <a:off x="614068" y="5597674"/>
              <a:ext cx="2250000" cy="325705"/>
            </a:xfrm>
            <a:prstGeom prst="rect">
              <a:avLst/>
            </a:prstGeom>
          </p:spPr>
        </p:pic>
        <p:pic>
          <p:nvPicPr>
            <p:cNvPr id="57" name="圖片 56" descr="一張含有 文字 的圖片&#10;&#10;自動產生的描述">
              <a:extLst>
                <a:ext uri="{FF2B5EF4-FFF2-40B4-BE49-F238E27FC236}">
                  <a16:creationId xmlns:a16="http://schemas.microsoft.com/office/drawing/2014/main" id="{CDE2ED5E-B0DB-44E4-A130-4C40EB154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30989" r="11815" b="19231"/>
            <a:stretch/>
          </p:blipFill>
          <p:spPr>
            <a:xfrm>
              <a:off x="982359" y="6092855"/>
              <a:ext cx="1593717" cy="510608"/>
            </a:xfrm>
            <a:prstGeom prst="rect">
              <a:avLst/>
            </a:prstGeom>
          </p:spPr>
        </p:pic>
        <p:pic>
          <p:nvPicPr>
            <p:cNvPr id="58" name="圖片 57" descr="一張含有 文字 的圖片&#10;&#10;自動產生的描述">
              <a:extLst>
                <a:ext uri="{FF2B5EF4-FFF2-40B4-BE49-F238E27FC236}">
                  <a16:creationId xmlns:a16="http://schemas.microsoft.com/office/drawing/2014/main" id="{22C35021-42E8-4549-9D2A-F84239295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8" t="-6911" r="3348" b="-1"/>
            <a:stretch/>
          </p:blipFill>
          <p:spPr>
            <a:xfrm>
              <a:off x="621194" y="4926545"/>
              <a:ext cx="2250000" cy="547672"/>
            </a:xfrm>
            <a:prstGeom prst="rect">
              <a:avLst/>
            </a:prstGeom>
          </p:spPr>
        </p:pic>
        <p:pic>
          <p:nvPicPr>
            <p:cNvPr id="59" name="圖形 58">
              <a:extLst>
                <a:ext uri="{FF2B5EF4-FFF2-40B4-BE49-F238E27FC236}">
                  <a16:creationId xmlns:a16="http://schemas.microsoft.com/office/drawing/2014/main" id="{11FE160C-96D6-448D-9468-D3DF230E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664" y="4294905"/>
              <a:ext cx="2003061" cy="510985"/>
            </a:xfrm>
            <a:prstGeom prst="rect">
              <a:avLst/>
            </a:prstGeom>
          </p:spPr>
        </p:pic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451049A0-A598-4D19-B297-4A755175F744}"/>
              </a:ext>
            </a:extLst>
          </p:cNvPr>
          <p:cNvPicPr/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667" b="84000" l="17333" r="82667">
                        <a14:foregroundMark x1="44444" y1="83111" x2="44444" y2="83111"/>
                        <a14:foregroundMark x1="56000" y1="84444" x2="56000" y2="84444"/>
                        <a14:foregroundMark x1="82667" y1="58667" x2="82667" y2="58667"/>
                        <a14:foregroundMark x1="17333" y1="57333" x2="17333" y2="57333"/>
                        <a14:foregroundMark x1="53333" y1="25778" x2="53333" y2="25778"/>
                        <a14:backgroundMark x1="56444" y1="84889" x2="56444" y2="84889"/>
                      </a14:backgroundRemoval>
                    </a14:imgEffect>
                  </a14:imgLayer>
                </a14:imgProps>
              </a:ext>
            </a:extLst>
          </a:blip>
          <a:srcRect l="12572" t="11791" r="11817" b="12598"/>
          <a:stretch/>
        </p:blipFill>
        <p:spPr>
          <a:xfrm rot="18927426">
            <a:off x="2049047" y="4211547"/>
            <a:ext cx="579692" cy="600014"/>
          </a:xfrm>
          <a:prstGeom prst="rect">
            <a:avLst/>
          </a:prstGeom>
          <a:ln w="0">
            <a:noFill/>
          </a:ln>
        </p:spPr>
      </p:pic>
      <p:sp>
        <p:nvSpPr>
          <p:cNvPr id="65" name="箭號: 向上 64">
            <a:extLst>
              <a:ext uri="{FF2B5EF4-FFF2-40B4-BE49-F238E27FC236}">
                <a16:creationId xmlns:a16="http://schemas.microsoft.com/office/drawing/2014/main" id="{41269ACA-C88F-4999-9496-A0BFDD92095B}"/>
              </a:ext>
            </a:extLst>
          </p:cNvPr>
          <p:cNvSpPr/>
          <p:nvPr/>
        </p:nvSpPr>
        <p:spPr>
          <a:xfrm rot="5400000">
            <a:off x="2690957" y="2022459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7" name="箭號: 向上 66">
            <a:extLst>
              <a:ext uri="{FF2B5EF4-FFF2-40B4-BE49-F238E27FC236}">
                <a16:creationId xmlns:a16="http://schemas.microsoft.com/office/drawing/2014/main" id="{04F2D59D-A9FD-48B2-A580-DABBC2B9012E}"/>
              </a:ext>
            </a:extLst>
          </p:cNvPr>
          <p:cNvSpPr/>
          <p:nvPr/>
        </p:nvSpPr>
        <p:spPr>
          <a:xfrm rot="3870326">
            <a:off x="5220481" y="1780086"/>
            <a:ext cx="484748" cy="79389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F13E5DC5-98C6-4B17-8A58-FD2F85FB41F3}"/>
              </a:ext>
            </a:extLst>
          </p:cNvPr>
          <p:cNvSpPr/>
          <p:nvPr/>
        </p:nvSpPr>
        <p:spPr>
          <a:xfrm>
            <a:off x="6122748" y="578097"/>
            <a:ext cx="2097272" cy="1393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93049C3C-4F61-4B2F-A3E9-A5BD0A2BB3F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39" y="858478"/>
            <a:ext cx="655328" cy="742291"/>
          </a:xfrm>
          <a:prstGeom prst="rect">
            <a:avLst/>
          </a:prstGeom>
        </p:spPr>
      </p:pic>
      <p:sp>
        <p:nvSpPr>
          <p:cNvPr id="70" name="CustomShape 13">
            <a:extLst>
              <a:ext uri="{FF2B5EF4-FFF2-40B4-BE49-F238E27FC236}">
                <a16:creationId xmlns:a16="http://schemas.microsoft.com/office/drawing/2014/main" id="{62522204-B86B-43A5-A7F1-A1032179778C}"/>
              </a:ext>
            </a:extLst>
          </p:cNvPr>
          <p:cNvSpPr/>
          <p:nvPr/>
        </p:nvSpPr>
        <p:spPr>
          <a:xfrm>
            <a:off x="7259086" y="1462224"/>
            <a:ext cx="861396" cy="298181"/>
          </a:xfrm>
          <a:custGeom>
            <a:avLst/>
            <a:gdLst/>
            <a:ahLst/>
            <a:cxnLst/>
            <a:rect l="0" t="0" r="r" b="b"/>
            <a:pathLst>
              <a:path w="1502" h="827">
                <a:moveTo>
                  <a:pt x="137" y="0"/>
                </a:moveTo>
                <a:lnTo>
                  <a:pt x="138" y="0"/>
                </a:lnTo>
                <a:cubicBezTo>
                  <a:pt x="114" y="0"/>
                  <a:pt x="90" y="6"/>
                  <a:pt x="69" y="18"/>
                </a:cubicBezTo>
                <a:cubicBezTo>
                  <a:pt x="48" y="31"/>
                  <a:pt x="31" y="48"/>
                  <a:pt x="18" y="69"/>
                </a:cubicBezTo>
                <a:cubicBezTo>
                  <a:pt x="6" y="90"/>
                  <a:pt x="0" y="114"/>
                  <a:pt x="0" y="138"/>
                </a:cubicBezTo>
                <a:lnTo>
                  <a:pt x="0" y="688"/>
                </a:lnTo>
                <a:lnTo>
                  <a:pt x="0" y="688"/>
                </a:lnTo>
                <a:cubicBezTo>
                  <a:pt x="0" y="712"/>
                  <a:pt x="6" y="736"/>
                  <a:pt x="18" y="757"/>
                </a:cubicBezTo>
                <a:cubicBezTo>
                  <a:pt x="31" y="778"/>
                  <a:pt x="48" y="795"/>
                  <a:pt x="69" y="808"/>
                </a:cubicBezTo>
                <a:cubicBezTo>
                  <a:pt x="90" y="820"/>
                  <a:pt x="114" y="826"/>
                  <a:pt x="138" y="826"/>
                </a:cubicBezTo>
                <a:lnTo>
                  <a:pt x="1363" y="826"/>
                </a:lnTo>
                <a:lnTo>
                  <a:pt x="1363" y="826"/>
                </a:lnTo>
                <a:cubicBezTo>
                  <a:pt x="1387" y="826"/>
                  <a:pt x="1411" y="820"/>
                  <a:pt x="1432" y="808"/>
                </a:cubicBezTo>
                <a:cubicBezTo>
                  <a:pt x="1453" y="795"/>
                  <a:pt x="1470" y="778"/>
                  <a:pt x="1483" y="757"/>
                </a:cubicBezTo>
                <a:cubicBezTo>
                  <a:pt x="1495" y="736"/>
                  <a:pt x="1501" y="712"/>
                  <a:pt x="1501" y="688"/>
                </a:cubicBezTo>
                <a:lnTo>
                  <a:pt x="1501" y="137"/>
                </a:lnTo>
                <a:lnTo>
                  <a:pt x="1501" y="138"/>
                </a:lnTo>
                <a:lnTo>
                  <a:pt x="1501" y="138"/>
                </a:lnTo>
                <a:cubicBezTo>
                  <a:pt x="1501" y="114"/>
                  <a:pt x="1495" y="90"/>
                  <a:pt x="1483" y="69"/>
                </a:cubicBezTo>
                <a:cubicBezTo>
                  <a:pt x="1470" y="48"/>
                  <a:pt x="1453" y="31"/>
                  <a:pt x="1432" y="18"/>
                </a:cubicBezTo>
                <a:cubicBezTo>
                  <a:pt x="1411" y="6"/>
                  <a:pt x="1387" y="0"/>
                  <a:pt x="1363" y="0"/>
                </a:cubicBezTo>
                <a:lnTo>
                  <a:pt x="137" y="0"/>
                </a:ln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5" tIns="40817" rIns="81635" bIns="40817" anchor="ctr">
            <a:noAutofit/>
          </a:bodyPr>
          <a:lstStyle/>
          <a:p>
            <a:pPr algn="ctr" defTabSz="829406"/>
            <a:r>
              <a:rPr lang="en-US" altLang="zh-TW" sz="1050" b="1" spc="-1" dirty="0">
                <a:solidFill>
                  <a:prstClr val="black"/>
                </a:solidFill>
                <a:latin typeface="Arial"/>
              </a:rPr>
              <a:t>Web</a:t>
            </a:r>
            <a:endParaRPr lang="en-US" sz="1050" b="1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3FED1019-F0AD-4F2F-B8F4-D5266408193C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6602256" y="2990482"/>
            <a:ext cx="1339442" cy="992917"/>
          </a:xfrm>
          <a:prstGeom prst="rect">
            <a:avLst/>
          </a:prstGeom>
          <a:ln w="0">
            <a:noFill/>
          </a:ln>
        </p:spPr>
      </p:pic>
      <p:sp>
        <p:nvSpPr>
          <p:cNvPr id="72" name="箭號: 上-下雙向 71">
            <a:extLst>
              <a:ext uri="{FF2B5EF4-FFF2-40B4-BE49-F238E27FC236}">
                <a16:creationId xmlns:a16="http://schemas.microsoft.com/office/drawing/2014/main" id="{B8AEEFA0-DAD6-4968-A83A-70E726E82270}"/>
              </a:ext>
            </a:extLst>
          </p:cNvPr>
          <p:cNvSpPr/>
          <p:nvPr/>
        </p:nvSpPr>
        <p:spPr>
          <a:xfrm>
            <a:off x="7063713" y="2087132"/>
            <a:ext cx="390746" cy="795527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2CC26DC-6274-417F-9496-DD21254ED278}"/>
              </a:ext>
            </a:extLst>
          </p:cNvPr>
          <p:cNvGrpSpPr/>
          <p:nvPr/>
        </p:nvGrpSpPr>
        <p:grpSpPr>
          <a:xfrm>
            <a:off x="5381229" y="3973266"/>
            <a:ext cx="725571" cy="937169"/>
            <a:chOff x="8160302" y="4827611"/>
            <a:chExt cx="967428" cy="1249558"/>
          </a:xfrm>
        </p:grpSpPr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7B3E59-9C28-432E-B244-26470C71A0E7}"/>
                </a:ext>
              </a:extLst>
            </p:cNvPr>
            <p:cNvPicPr/>
            <p:nvPr/>
          </p:nvPicPr>
          <p:blipFill>
            <a:blip r:embed="rId16"/>
            <a:stretch/>
          </p:blipFill>
          <p:spPr>
            <a:xfrm>
              <a:off x="8160302" y="4827611"/>
              <a:ext cx="967428" cy="1018369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AE0CA00-5459-493D-ACBA-FA3F2D11B5CE}"/>
                </a:ext>
              </a:extLst>
            </p:cNvPr>
            <p:cNvPicPr/>
            <p:nvPr/>
          </p:nvPicPr>
          <p:blipFill>
            <a:blip r:embed="rId17"/>
            <a:srcRect l="8841" t="12491" r="54685" b="17495"/>
            <a:stretch/>
          </p:blipFill>
          <p:spPr>
            <a:xfrm>
              <a:off x="8339681" y="5583006"/>
              <a:ext cx="536396" cy="494163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6" name="箭號: 上-下雙向 75">
            <a:extLst>
              <a:ext uri="{FF2B5EF4-FFF2-40B4-BE49-F238E27FC236}">
                <a16:creationId xmlns:a16="http://schemas.microsoft.com/office/drawing/2014/main" id="{05640060-9154-4D61-A36C-E85E73CA3AF2}"/>
              </a:ext>
            </a:extLst>
          </p:cNvPr>
          <p:cNvSpPr/>
          <p:nvPr/>
        </p:nvSpPr>
        <p:spPr>
          <a:xfrm rot="3496506">
            <a:off x="6321273" y="3696610"/>
            <a:ext cx="390746" cy="867192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383344-7B4B-473E-8D55-AB5C860F3F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9172" y="1722779"/>
            <a:ext cx="1697942" cy="1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81011"/>
      </p:ext>
    </p:extLst>
  </p:cSld>
  <p:clrMapOvr>
    <a:masterClrMapping/>
  </p:clrMapOvr>
</p:sld>
</file>

<file path=ppt/theme/theme1.xml><?xml version="1.0" encoding="utf-8"?>
<a:theme xmlns:a="http://schemas.openxmlformats.org/drawingml/2006/main" name="Rehab Therapy HealthCare Center by Slidesgo">
  <a:themeElements>
    <a:clrScheme name="Simple Light">
      <a:dk1>
        <a:srgbClr val="3C3C3B"/>
      </a:dk1>
      <a:lt1>
        <a:srgbClr val="FFFFFF"/>
      </a:lt1>
      <a:dk2>
        <a:srgbClr val="F9F6E3"/>
      </a:dk2>
      <a:lt2>
        <a:srgbClr val="FFFFFF"/>
      </a:lt2>
      <a:accent1>
        <a:srgbClr val="39996E"/>
      </a:accent1>
      <a:accent2>
        <a:srgbClr val="F9F6E3"/>
      </a:accent2>
      <a:accent3>
        <a:srgbClr val="FFC167"/>
      </a:accent3>
      <a:accent4>
        <a:srgbClr val="FFC167"/>
      </a:accent4>
      <a:accent5>
        <a:srgbClr val="39996E"/>
      </a:accent5>
      <a:accent6>
        <a:srgbClr val="FFC167"/>
      </a:accent6>
      <a:hlink>
        <a:srgbClr val="3C3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380</Words>
  <Application>Microsoft Macintosh PowerPoint</Application>
  <PresentationFormat>如螢幕大小 (16:9)</PresentationFormat>
  <Paragraphs>117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Fira Sans</vt:lpstr>
      <vt:lpstr>Darker Grotesque</vt:lpstr>
      <vt:lpstr>Cambria Math</vt:lpstr>
      <vt:lpstr>Arial</vt:lpstr>
      <vt:lpstr>Wingdings</vt:lpstr>
      <vt:lpstr>微軟正黑體</vt:lpstr>
      <vt:lpstr>Rehab Therapy HealthCare Center by Slidesgo</vt:lpstr>
      <vt:lpstr>Air@IoT</vt:lpstr>
      <vt:lpstr>組員介紹</vt:lpstr>
      <vt:lpstr>01</vt:lpstr>
      <vt:lpstr>提案動機</vt:lpstr>
      <vt:lpstr>提案動機</vt:lpstr>
      <vt:lpstr>成果展示</vt:lpstr>
      <vt:lpstr>成果展示</vt:lpstr>
      <vt:lpstr>架構</vt:lpstr>
      <vt:lpstr>Data Flow</vt:lpstr>
      <vt:lpstr>系統架構</vt:lpstr>
      <vt:lpstr>資料蒐集、前處理</vt:lpstr>
      <vt:lpstr>資料蒐集-爬蟲</vt:lpstr>
      <vt:lpstr>資料蒐集-空氣品質偵測器</vt:lpstr>
      <vt:lpstr>資料蒐集-空氣品質偵測器</vt:lpstr>
      <vt:lpstr>資料蒐集-空氣品質偵測器</vt:lpstr>
      <vt:lpstr>PowerPoint 簡報</vt:lpstr>
      <vt:lpstr>模型預測與選擇</vt:lpstr>
      <vt:lpstr>PowerPoint 簡報</vt:lpstr>
      <vt:lpstr>雲端自動化部署</vt:lpstr>
      <vt:lpstr>PowerPoint 簡報</vt:lpstr>
      <vt:lpstr>Line Bot Flow Chart</vt:lpstr>
      <vt:lpstr>PowerPoint 簡報</vt:lpstr>
      <vt:lpstr>結論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Air@IOT</dc:title>
  <dc:creator>劉佩萱</dc:creator>
  <cp:lastModifiedBy>Yee Yee</cp:lastModifiedBy>
  <cp:revision>13</cp:revision>
  <dcterms:modified xsi:type="dcterms:W3CDTF">2021-12-26T04:24:49Z</dcterms:modified>
</cp:coreProperties>
</file>